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  <p:sldMasterId id="2147483982" r:id="rId5"/>
  </p:sldMasterIdLst>
  <p:notesMasterIdLst>
    <p:notesMasterId r:id="rId18"/>
  </p:notesMasterIdLst>
  <p:handoutMasterIdLst>
    <p:handoutMasterId r:id="rId19"/>
  </p:handoutMasterIdLst>
  <p:sldIdLst>
    <p:sldId id="754" r:id="rId6"/>
    <p:sldId id="1221" r:id="rId7"/>
    <p:sldId id="1222" r:id="rId8"/>
    <p:sldId id="1223" r:id="rId9"/>
    <p:sldId id="1224" r:id="rId10"/>
    <p:sldId id="873" r:id="rId11"/>
    <p:sldId id="874" r:id="rId12"/>
    <p:sldId id="875" r:id="rId13"/>
    <p:sldId id="876" r:id="rId14"/>
    <p:sldId id="879" r:id="rId15"/>
    <p:sldId id="877" r:id="rId16"/>
    <p:sldId id="755" r:id="rId17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E26D32"/>
    <a:srgbClr val="5A5A5A"/>
    <a:srgbClr val="4E7A00"/>
    <a:srgbClr val="F2F2F2"/>
    <a:srgbClr val="868686"/>
    <a:srgbClr val="0071C5"/>
    <a:srgbClr val="9A4216"/>
    <a:srgbClr val="4E2D00"/>
    <a:srgbClr val="0D34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97B11-1D45-CD5C-D536-A4B22F3CED96}" v="29" dt="2020-03-06T20:40:52.8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0" d="100"/>
          <a:sy n="170" d="100"/>
        </p:scale>
        <p:origin x="546" y="120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Ellsworth" userId="S::aellsworth@nvidia.com::444b7a66-6931-46d0-a608-56acbc983d01" providerId="AD" clId="Web-{5D197B11-1D45-CD5C-D536-A4B22F3CED96}"/>
    <pc:docChg chg="addSld modSld">
      <pc:chgData name="Adam Ellsworth" userId="S::aellsworth@nvidia.com::444b7a66-6931-46d0-a608-56acbc983d01" providerId="AD" clId="Web-{5D197B11-1D45-CD5C-D536-A4B22F3CED96}" dt="2020-03-06T20:40:48.721" v="26" actId="20577"/>
      <pc:docMkLst>
        <pc:docMk/>
      </pc:docMkLst>
      <pc:sldChg chg="modSp">
        <pc:chgData name="Adam Ellsworth" userId="S::aellsworth@nvidia.com::444b7a66-6931-46d0-a608-56acbc983d01" providerId="AD" clId="Web-{5D197B11-1D45-CD5C-D536-A4B22F3CED96}" dt="2020-03-06T20:40:48.721" v="26" actId="20577"/>
        <pc:sldMkLst>
          <pc:docMk/>
          <pc:sldMk cId="2222401034" sldId="1075"/>
        </pc:sldMkLst>
        <pc:spChg chg="mod">
          <ac:chgData name="Adam Ellsworth" userId="S::aellsworth@nvidia.com::444b7a66-6931-46d0-a608-56acbc983d01" providerId="AD" clId="Web-{5D197B11-1D45-CD5C-D536-A4B22F3CED96}" dt="2020-03-06T20:40:48.721" v="26" actId="20577"/>
          <ac:spMkLst>
            <pc:docMk/>
            <pc:sldMk cId="2222401034" sldId="1075"/>
            <ac:spMk id="2" creationId="{46CA6722-DBFC-8C41-AF23-BC7964F509A2}"/>
          </ac:spMkLst>
        </pc:spChg>
        <pc:spChg chg="mod">
          <ac:chgData name="Adam Ellsworth" userId="S::aellsworth@nvidia.com::444b7a66-6931-46d0-a608-56acbc983d01" providerId="AD" clId="Web-{5D197B11-1D45-CD5C-D536-A4B22F3CED96}" dt="2020-03-06T20:40:41.596" v="22" actId="20577"/>
          <ac:spMkLst>
            <pc:docMk/>
            <pc:sldMk cId="2222401034" sldId="1075"/>
            <ac:spMk id="3" creationId="{284658B6-837A-2245-B6BD-F3474A18C40A}"/>
          </ac:spMkLst>
        </pc:spChg>
      </pc:sldChg>
      <pc:sldChg chg="add replId">
        <pc:chgData name="Adam Ellsworth" userId="S::aellsworth@nvidia.com::444b7a66-6931-46d0-a608-56acbc983d01" providerId="AD" clId="Web-{5D197B11-1D45-CD5C-D536-A4B22F3CED96}" dt="2020-03-06T20:39:41.159" v="0"/>
        <pc:sldMkLst>
          <pc:docMk/>
          <pc:sldMk cId="2058529736" sldId="122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3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apply optimisation separately layer after a layer.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42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5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apply optimisation separately layer after a layer.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3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can see as the minibatch increases the minima found are sharper and sharper.</a:t>
            </a:r>
          </a:p>
          <a:p>
            <a:r>
              <a:rPr lang="en-GB"/>
              <a:t>This makes an intuitive sense flatter minima are much less sensitive to variability in data.</a:t>
            </a:r>
          </a:p>
          <a:p>
            <a:r>
              <a:rPr lang="en-GB"/>
              <a:t>We are just approximating the true loss function.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08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0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can see as the minibatch increases the minima found are sharper and sharper.</a:t>
            </a:r>
          </a:p>
          <a:p>
            <a:r>
              <a:rPr lang="en-GB"/>
              <a:t>This makes an intuitive sense flatter minima are much less sensitive to variability in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84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9FFCD0-CFA5-4BC7-BCE6-3E92554098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740" y="2648250"/>
            <a:ext cx="2015928" cy="706351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7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CF5E6-4F92-46E0-8DC2-62095040401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ABDF-4D75-49CA-83AC-B3309B79A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E186C6-9892-4B49-86F3-D3AE54301309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D92F76-2157-4482-88C8-AE386F9B730D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787098"/>
            <a:ext cx="870070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2" y="839286"/>
            <a:ext cx="8739340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0" y="2527241"/>
            <a:ext cx="1626671" cy="3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75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6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8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182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5752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51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7"/>
            <a:ext cx="5922118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4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77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98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754" indent="-22859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640" indent="-22859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8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5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116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D5CEBF-9338-476B-8052-A0C77DB3E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771" t="26753" r="64277" b="-168"/>
          <a:stretch/>
        </p:blipFill>
        <p:spPr>
          <a:xfrm flipV="1">
            <a:off x="0" y="229699"/>
            <a:ext cx="10972800" cy="5942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49158-47CE-48EE-8573-A982767AD701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85E20E-9E0B-4DBA-ADE0-F4952632A5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337" y="3902417"/>
            <a:ext cx="3232858" cy="11327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3ACD0-451D-4ABB-8870-656D424348FF}"/>
              </a:ext>
            </a:extLst>
          </p:cNvPr>
          <p:cNvSpPr txBox="1"/>
          <p:nvPr userDrawn="1"/>
        </p:nvSpPr>
        <p:spPr>
          <a:xfrm>
            <a:off x="481641" y="5310989"/>
            <a:ext cx="251229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425478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2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40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3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2"/>
            <a:ext cx="4945063" cy="3693521"/>
          </a:xfrm>
        </p:spPr>
        <p:txBody>
          <a:bodyPr/>
          <a:lstStyle>
            <a:lvl1pPr marL="231766" indent="-231766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43" indent="-231766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663" indent="-16668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754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640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1" y="2111662"/>
            <a:ext cx="4945062" cy="3693521"/>
          </a:xfrm>
        </p:spPr>
        <p:txBody>
          <a:bodyPr/>
          <a:lstStyle>
            <a:lvl1pPr marL="231766" indent="-231766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43" indent="-231766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663" indent="-16668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754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640" indent="-22859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9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834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2"/>
            <a:ext cx="7865806" cy="369332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1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9708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4"/>
            <a:ext cx="9976104" cy="535531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48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7"/>
            <a:ext cx="9976104" cy="590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77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98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16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05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3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81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7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3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7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764AE4-97B7-4C45-A0D0-BEE3BA17B70F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46E4A-4011-49A2-955F-F689C05DCB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5219" t="22933" r="58849" b="-4267"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E1DF3-9BB4-4DC8-8A61-394EC1805CC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187F1F-4ACA-4D48-ACDC-152646CBD130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2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1"/>
            <a:ext cx="4945063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0" y="2111661"/>
            <a:ext cx="4945062" cy="3693521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68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6535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7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9214B-99AB-46ED-9864-662329C3618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130818" y="5785419"/>
            <a:ext cx="580688" cy="2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896" r:id="rId3"/>
    <p:sldLayoutId id="2147483971" r:id="rId4"/>
    <p:sldLayoutId id="2147483917" r:id="rId5"/>
    <p:sldLayoutId id="2147483969" r:id="rId6"/>
    <p:sldLayoutId id="2147483919" r:id="rId7"/>
    <p:sldLayoutId id="2147483954" r:id="rId8"/>
    <p:sldLayoutId id="2147483897" r:id="rId9"/>
    <p:sldLayoutId id="2147483898" r:id="rId10"/>
    <p:sldLayoutId id="2147483926" r:id="rId11"/>
    <p:sldLayoutId id="2147483899" r:id="rId12"/>
    <p:sldLayoutId id="214748390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4" y="653532"/>
            <a:ext cx="9973315" cy="59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3" y="2002368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5" y="5831286"/>
            <a:ext cx="321028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7" y="5866413"/>
            <a:ext cx="583502" cy="107782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0453223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18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36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545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72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477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8982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754" indent="-22859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640" indent="-22859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822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004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186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367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609.0483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991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1810.0199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arxiv.org/abs/1811.0360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penai.com/science-of-a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rxiv.org/abs/1709.0501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1705.08741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483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481662" y="1140845"/>
            <a:ext cx="9588930" cy="982855"/>
          </a:xfrm>
        </p:spPr>
        <p:txBody>
          <a:bodyPr/>
          <a:lstStyle/>
          <a:p>
            <a:r>
              <a:rPr lang="en-GB" dirty="0"/>
              <a:t>Fundamentals of deep learning for Multi-GPUs</a:t>
            </a:r>
            <a:br>
              <a:rPr lang="en-GB" dirty="0"/>
            </a:br>
            <a:r>
              <a:rPr lang="en-US" sz="2400" dirty="0"/>
              <a:t>lab 3, part 1: Scaling the batch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D5651A0-33C2-4D14-88FD-7E5BF9A5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58" y="1653986"/>
            <a:ext cx="10086449" cy="41784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Impact on Accuracy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Why does it happen? Noise in the gradient update.</a:t>
            </a: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10BEA6-EEBA-4D3E-9DB7-08CF68815A75}"/>
              </a:ext>
            </a:extLst>
          </p:cNvPr>
          <p:cNvSpPr/>
          <p:nvPr/>
        </p:nvSpPr>
        <p:spPr>
          <a:xfrm>
            <a:off x="7642376" y="3348763"/>
            <a:ext cx="265658" cy="265658"/>
          </a:xfrm>
          <a:prstGeom prst="ellipse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981147-8C37-42EB-AEB1-5F374567F042}"/>
              </a:ext>
            </a:extLst>
          </p:cNvPr>
          <p:cNvSpPr/>
          <p:nvPr/>
        </p:nvSpPr>
        <p:spPr>
          <a:xfrm>
            <a:off x="1668432" y="3265877"/>
            <a:ext cx="735862" cy="735862"/>
          </a:xfrm>
          <a:prstGeom prst="ellipse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6F7854-7D6E-4299-923A-5D7C7BA12AEB}"/>
              </a:ext>
            </a:extLst>
          </p:cNvPr>
          <p:cNvCxnSpPr>
            <a:cxnSpLocks/>
          </p:cNvCxnSpPr>
          <p:nvPr/>
        </p:nvCxnSpPr>
        <p:spPr>
          <a:xfrm>
            <a:off x="1164478" y="2477939"/>
            <a:ext cx="875080" cy="117404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B480D8-4D9E-4AF9-9C31-6FDDEDEDA527}"/>
              </a:ext>
            </a:extLst>
          </p:cNvPr>
          <p:cNvCxnSpPr>
            <a:cxnSpLocks/>
          </p:cNvCxnSpPr>
          <p:nvPr/>
        </p:nvCxnSpPr>
        <p:spPr>
          <a:xfrm flipH="1">
            <a:off x="7775205" y="2444237"/>
            <a:ext cx="119727" cy="106851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60B4E01-B5D8-47D7-8C66-E54EC829FB3C}"/>
              </a:ext>
            </a:extLst>
          </p:cNvPr>
          <p:cNvSpPr/>
          <p:nvPr/>
        </p:nvSpPr>
        <p:spPr>
          <a:xfrm>
            <a:off x="0" y="5832460"/>
            <a:ext cx="10599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+mn-lt"/>
              </a:rPr>
              <a:t>Keskar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N. S., et al. (2016). On large-batch training for deep learning: Generalization gap and sharp minima. </a:t>
            </a:r>
            <a:r>
              <a:rPr lang="en-US" sz="1200" dirty="0">
                <a:solidFill>
                  <a:schemeClr val="bg1"/>
                </a:solidFill>
                <a:latin typeface="+mn-lt"/>
                <a:hlinkClick r:id="rId4"/>
              </a:rPr>
              <a:t>arXiv:1609.04836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916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Impact on Accuracy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Why? Generalisation and Flatness of minima?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A3A70E-0502-4536-8687-926AA1A1AE31}"/>
              </a:ext>
            </a:extLst>
          </p:cNvPr>
          <p:cNvSpPr/>
          <p:nvPr/>
        </p:nvSpPr>
        <p:spPr>
          <a:xfrm>
            <a:off x="0" y="5832460"/>
            <a:ext cx="10599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Li, H., Xu, Z., Taylor, G., &amp; Goldstein, T. (2017). Visualizing the Loss Landscape of Neural Nets. </a:t>
            </a:r>
            <a:r>
              <a:rPr lang="en-US" sz="1200" dirty="0">
                <a:solidFill>
                  <a:schemeClr val="bg1"/>
                </a:solidFill>
                <a:latin typeface="+mn-lt"/>
                <a:hlinkClick r:id="rId3"/>
              </a:rPr>
              <a:t>arXiv:1712.09913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CFDCD-FDB1-416F-9916-7300AC6D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6" y="1209482"/>
            <a:ext cx="9534698" cy="466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2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61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B623F5-E7B6-4B8A-A7D5-7915C7E6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Can we increase the batch size indefinitely?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E263B9-196D-4D8E-A631-3D720C74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8" y="1676281"/>
            <a:ext cx="10507323" cy="394024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terms of images / second?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D73EDC-1E71-4E6C-93D3-A6014115C69C}"/>
              </a:ext>
            </a:extLst>
          </p:cNvPr>
          <p:cNvSpPr/>
          <p:nvPr/>
        </p:nvSpPr>
        <p:spPr>
          <a:xfrm>
            <a:off x="0" y="5554817"/>
            <a:ext cx="8845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222222"/>
                </a:solidFill>
                <a:latin typeface="+mn-lt"/>
              </a:rPr>
              <a:t>Kurth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Treichler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S., Romero, J.,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Mudigonda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M.,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Luehr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N., Phillips, E., ... &amp; Houston, M. (2018, November). Exascale deep learning for climate analytics. In Proceedings of the International Conference for High Performance Computing, Networking, Storage, and Analysis (p. 51). IEEE Press.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4"/>
              </a:rPr>
              <a:t>arXiv:1810.01993</a:t>
            </a:r>
            <a:endParaRPr lang="en-US" sz="1200" dirty="0">
              <a:latin typeface="+mn-lt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7DCD80A-40C5-4E22-BE57-23D81BE36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24575"/>
            <a:ext cx="10972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8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78755-D937-45B3-865D-EDC37FF4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" y="1632397"/>
            <a:ext cx="6392756" cy="42517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terms of steps to Convergence?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There are limits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D73EDC-1E71-4E6C-93D3-A6014115C69C}"/>
              </a:ext>
            </a:extLst>
          </p:cNvPr>
          <p:cNvSpPr/>
          <p:nvPr/>
        </p:nvSpPr>
        <p:spPr>
          <a:xfrm>
            <a:off x="-1" y="5750854"/>
            <a:ext cx="9534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+mn-lt"/>
              </a:rPr>
              <a:t>Shallue</a:t>
            </a:r>
            <a:r>
              <a:rPr lang="en-GB" sz="1200" dirty="0">
                <a:solidFill>
                  <a:schemeClr val="bg1"/>
                </a:solidFill>
                <a:latin typeface="+mn-lt"/>
              </a:rPr>
              <a:t>, C. J., Lee, J., </a:t>
            </a:r>
            <a:r>
              <a:rPr lang="en-GB" sz="1200" dirty="0" err="1">
                <a:solidFill>
                  <a:schemeClr val="bg1"/>
                </a:solidFill>
                <a:latin typeface="+mn-lt"/>
              </a:rPr>
              <a:t>Antognini</a:t>
            </a:r>
            <a:r>
              <a:rPr lang="en-GB" sz="1200" dirty="0">
                <a:solidFill>
                  <a:schemeClr val="bg1"/>
                </a:solidFill>
                <a:latin typeface="+mn-lt"/>
              </a:rPr>
              <a:t>, J., </a:t>
            </a:r>
            <a:r>
              <a:rPr lang="en-GB" sz="1200" dirty="0" err="1">
                <a:solidFill>
                  <a:schemeClr val="bg1"/>
                </a:solidFill>
                <a:latin typeface="+mn-lt"/>
              </a:rPr>
              <a:t>Sohl</a:t>
            </a:r>
            <a:r>
              <a:rPr lang="en-GB" sz="1200" dirty="0">
                <a:solidFill>
                  <a:schemeClr val="bg1"/>
                </a:solidFill>
                <a:latin typeface="+mn-lt"/>
              </a:rPr>
              <a:t>-Dickstein, J., </a:t>
            </a:r>
            <a:r>
              <a:rPr lang="en-GB" sz="1200" dirty="0" err="1">
                <a:solidFill>
                  <a:schemeClr val="bg1"/>
                </a:solidFill>
                <a:latin typeface="+mn-lt"/>
              </a:rPr>
              <a:t>Frostig</a:t>
            </a:r>
            <a:r>
              <a:rPr lang="en-GB" sz="1200" dirty="0">
                <a:solidFill>
                  <a:schemeClr val="bg1"/>
                </a:solidFill>
                <a:latin typeface="+mn-lt"/>
              </a:rPr>
              <a:t>, R., &amp; Dahl, G. E. (2018). Measuring the effects of data parallelism on neural network training. </a:t>
            </a:r>
            <a:r>
              <a:rPr lang="en-GB" sz="1200" dirty="0">
                <a:solidFill>
                  <a:schemeClr val="bg1"/>
                </a:solidFill>
                <a:latin typeface="+mn-lt"/>
                <a:hlinkClick r:id="rId4"/>
              </a:rPr>
              <a:t>arXiv:1811.03600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7DCD80A-40C5-4E22-BE57-23D81BE36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24575"/>
            <a:ext cx="10972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0F33D-3212-46D5-9EAF-D26C18443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272" y="1715399"/>
            <a:ext cx="2083980" cy="1999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56B41-032F-4C35-BA0D-65E3BD5A6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765" y="3808574"/>
            <a:ext cx="1930655" cy="1936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D4270A-7265-4688-B262-3FB501BAA5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9033" y="2836795"/>
            <a:ext cx="1981255" cy="199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1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terms of steps to Convergence?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There are limits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D73EDC-1E71-4E6C-93D3-A6014115C69C}"/>
              </a:ext>
            </a:extLst>
          </p:cNvPr>
          <p:cNvSpPr/>
          <p:nvPr/>
        </p:nvSpPr>
        <p:spPr>
          <a:xfrm>
            <a:off x="77822" y="5847576"/>
            <a:ext cx="88454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+mn-lt"/>
                <a:hlinkClick r:id="rId3"/>
              </a:rPr>
              <a:t>https://blog.openai.com/science-of-ai/</a:t>
            </a:r>
            <a:endParaRPr lang="en-GB" sz="1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7DCD80A-40C5-4E22-BE57-23D81BE36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24575"/>
            <a:ext cx="10972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A57FF4-2F40-48B2-932B-B386C28BA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10" y="1604392"/>
            <a:ext cx="5405979" cy="405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0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Minibatch and its Impact on Accuracy</a:t>
            </a:r>
          </a:p>
        </p:txBody>
      </p:sp>
    </p:spTree>
    <p:extLst>
      <p:ext uri="{BB962C8B-B14F-4D97-AF65-F5344CB8AC3E}">
        <p14:creationId xmlns:p14="http://schemas.microsoft.com/office/powerpoint/2010/main" val="38578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Impact on Accuracy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Naïve approaches lead to degraded accuracy</a:t>
            </a:r>
            <a:endParaRPr lang="en-US"/>
          </a:p>
        </p:txBody>
      </p:sp>
      <p:pic>
        <p:nvPicPr>
          <p:cNvPr id="11" name="Picture 2" descr="https://arxiv-sanity-sanity-production.s3.amazonaws.com/render-output/28029/x5.png">
            <a:extLst>
              <a:ext uri="{FF2B5EF4-FFF2-40B4-BE49-F238E27FC236}">
                <a16:creationId xmlns:a16="http://schemas.microsoft.com/office/drawing/2014/main" id="{8455A9EB-CF51-40CA-85F9-38B6541AB64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4" y="1570373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arxiv-sanity-sanity-production.s3.amazonaws.com/render-output/28029/x6.png">
            <a:extLst>
              <a:ext uri="{FF2B5EF4-FFF2-40B4-BE49-F238E27FC236}">
                <a16:creationId xmlns:a16="http://schemas.microsoft.com/office/drawing/2014/main" id="{A3D3D970-408B-45FB-B24F-3E3F78C968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70373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A3A70E-0502-4536-8687-926AA1A1AE31}"/>
              </a:ext>
            </a:extLst>
          </p:cNvPr>
          <p:cNvSpPr/>
          <p:nvPr/>
        </p:nvSpPr>
        <p:spPr>
          <a:xfrm>
            <a:off x="0" y="5749447"/>
            <a:ext cx="84630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You, Y., Zhang, Z., Hsieh, C.,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Demmel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J., &amp;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Keutzer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K. (2017). ImageNet training in minutes. 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4"/>
              </a:rPr>
              <a:t>arXiv: 1709.05011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607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Impact on Accuracy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Naïve approaches lead to degraded accuracy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A3A70E-0502-4536-8687-926AA1A1AE31}"/>
              </a:ext>
            </a:extLst>
          </p:cNvPr>
          <p:cNvSpPr/>
          <p:nvPr/>
        </p:nvSpPr>
        <p:spPr>
          <a:xfrm>
            <a:off x="0" y="5710535"/>
            <a:ext cx="69301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+mn-lt"/>
              </a:rPr>
              <a:t>Hoffer, E.,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Hubara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I., &amp; </a:t>
            </a:r>
            <a:r>
              <a:rPr lang="en-US" sz="1200" dirty="0" err="1">
                <a:solidFill>
                  <a:srgbClr val="222222"/>
                </a:solidFill>
                <a:latin typeface="+mn-lt"/>
              </a:rPr>
              <a:t>Soudry</a:t>
            </a:r>
            <a:r>
              <a:rPr lang="en-US" sz="1200" dirty="0">
                <a:solidFill>
                  <a:srgbClr val="222222"/>
                </a:solidFill>
                <a:latin typeface="+mn-lt"/>
              </a:rPr>
              <a:t>, D. (2017). Train longer, generalize better: closing the generalization gap in large batch training of neural networks. </a:t>
            </a:r>
            <a:r>
              <a:rPr lang="en-US" sz="1200" dirty="0">
                <a:solidFill>
                  <a:srgbClr val="222222"/>
                </a:solidFill>
                <a:latin typeface="+mn-lt"/>
                <a:hlinkClick r:id="rId2"/>
              </a:rPr>
              <a:t>arXiv:1705.08741</a:t>
            </a:r>
            <a:endParaRPr lang="en-US" sz="12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9C708-624A-48A5-AD0C-89891DE7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5" y="1966088"/>
            <a:ext cx="10456050" cy="30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7F877-3E58-4004-892F-154FB0B3A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Impact on Accuracy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8988D-7570-45B2-8A47-EB64A4685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Why? Generalization and flatness of minima?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A3A70E-0502-4536-8687-926AA1A1AE31}"/>
              </a:ext>
            </a:extLst>
          </p:cNvPr>
          <p:cNvSpPr/>
          <p:nvPr/>
        </p:nvSpPr>
        <p:spPr>
          <a:xfrm>
            <a:off x="0" y="5832460"/>
            <a:ext cx="105998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+mn-lt"/>
              </a:rPr>
              <a:t>Keskar</a:t>
            </a:r>
            <a:r>
              <a:rPr lang="en-US" sz="1200" dirty="0">
                <a:solidFill>
                  <a:schemeClr val="bg1"/>
                </a:solidFill>
                <a:latin typeface="+mn-lt"/>
              </a:rPr>
              <a:t>, N. S., et al. (2016). On large-batch training for deep learning: Generalization gap and sharp minima. </a:t>
            </a:r>
            <a:r>
              <a:rPr lang="en-US" sz="1200" dirty="0">
                <a:solidFill>
                  <a:schemeClr val="bg1"/>
                </a:solidFill>
                <a:latin typeface="+mn-lt"/>
                <a:hlinkClick r:id="rId3"/>
              </a:rPr>
              <a:t>arXiv:1609.04836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64B3E-6F29-464D-B929-236443B8E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58" y="1653986"/>
            <a:ext cx="10086449" cy="417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A82F4F-F3EA-4E98-BEE2-3C70B6315C21}">
  <ds:schemaRefs>
    <ds:schemaRef ds:uri="http://purl.org/dc/elements/1.1/"/>
    <ds:schemaRef ds:uri="http://purl.org/dc/terms/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496</Words>
  <Application>Microsoft Office PowerPoint</Application>
  <PresentationFormat>Custom</PresentationFormat>
  <Paragraphs>46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Trebuchet MS</vt:lpstr>
      <vt:lpstr>Wingdings</vt:lpstr>
      <vt:lpstr>Title &amp; Bullet</vt:lpstr>
      <vt:lpstr>1_Title &amp; Bullet</vt:lpstr>
      <vt:lpstr>Fundamentals of deep learning for Multi-GPUs lab 3, part 1: Scaling the batch size</vt:lpstr>
      <vt:lpstr>Can we increase the batch size indefinitely?</vt:lpstr>
      <vt:lpstr>In terms of images / second?</vt:lpstr>
      <vt:lpstr>In terms of steps to Convergence?</vt:lpstr>
      <vt:lpstr>In terms of steps to Convergence?</vt:lpstr>
      <vt:lpstr>Large Minibatch and its Impact on Accuracy</vt:lpstr>
      <vt:lpstr>Impact on Accuracy</vt:lpstr>
      <vt:lpstr>Impact on Accuracy</vt:lpstr>
      <vt:lpstr>Impact on Accuracy</vt:lpstr>
      <vt:lpstr>Impact on Accuracy</vt:lpstr>
      <vt:lpstr>Impact on Accuracy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MGPU DLI: Batch Size Scaling</dc:title>
  <dc:creator>Jennifer Hohn</dc:creator>
  <cp:lastModifiedBy>Max Katz</cp:lastModifiedBy>
  <cp:revision>20</cp:revision>
  <dcterms:created xsi:type="dcterms:W3CDTF">2008-01-24T03:11:41Z</dcterms:created>
  <dcterms:modified xsi:type="dcterms:W3CDTF">2020-03-30T01:46:57Z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adamg@nvidia.com</vt:lpwstr>
  </property>
  <property fmtid="{D5CDD505-2E9C-101B-9397-08002B2CF9AE}" pid="7" name="MSIP_Label_6b558183-044c-4105-8d9c-cea02a2a3d86_SetDate">
    <vt:lpwstr>2018-05-30T00:32:17.2155338+02:00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